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7681" r:id="rId2"/>
    <p:sldId id="7774" r:id="rId3"/>
    <p:sldId id="7764" r:id="rId4"/>
    <p:sldId id="7772" r:id="rId5"/>
    <p:sldId id="7773" r:id="rId6"/>
    <p:sldId id="7766" r:id="rId7"/>
    <p:sldId id="7767" r:id="rId8"/>
    <p:sldId id="7768" r:id="rId9"/>
    <p:sldId id="7769" r:id="rId10"/>
    <p:sldId id="7770" r:id="rId11"/>
    <p:sldId id="7771" r:id="rId12"/>
  </p:sldIdLst>
  <p:sldSz cx="9906000" cy="6858000" type="A4"/>
  <p:notesSz cx="9872663" cy="6858000"/>
  <p:embeddedFontLst>
    <p:embeddedFont>
      <p:font typeface="함초롬돋움" panose="020B0604000101010101" pitchFamily="50" charset="-127"/>
      <p:regular r:id="rId15"/>
      <p:bold r:id="rId16"/>
    </p:embeddedFont>
    <p:embeddedFont>
      <p:font typeface="나눔고딕" panose="020D0604000000000000" pitchFamily="50" charset="-127"/>
      <p:regular r:id="rId17"/>
      <p:bold r:id="rId18"/>
    </p:embeddedFont>
    <p:embeddedFont>
      <p:font typeface="나눔고딕 ExtraBold" panose="020D0904000000000000" pitchFamily="50" charset="-127"/>
      <p:bold r:id="rId19"/>
    </p:embeddedFont>
    <p:embeddedFont>
      <p:font typeface="HY헤드라인M" panose="02030600000101010101" pitchFamily="18" charset="-127"/>
      <p:regular r:id="rId20"/>
    </p:embeddedFont>
  </p:embeddedFontLst>
  <p:defaultTextStyle>
    <a:defPPr>
      <a:defRPr lang="ko-KR"/>
    </a:defPPr>
    <a:lvl1pPr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5pPr>
    <a:lvl6pPr marL="22860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6pPr>
    <a:lvl7pPr marL="27432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7pPr>
    <a:lvl8pPr marL="32004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8pPr>
    <a:lvl9pPr marL="3657600" algn="l" defTabSz="914400" rtl="0" eaLnBrk="1" latinLnBrk="1" hangingPunct="1">
      <a:defRPr kumimoji="1" sz="1000" kern="1200">
        <a:solidFill>
          <a:schemeClr val="tx1"/>
        </a:solidFill>
        <a:latin typeface="Arial" charset="0"/>
        <a:ea typeface="바탕" pitchFamily="18" charset="-127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90005E45-2298-46E3-AC5F-794BA7F5B668}">
          <p14:sldIdLst>
            <p14:sldId id="7681"/>
            <p14:sldId id="7774"/>
            <p14:sldId id="7764"/>
            <p14:sldId id="7772"/>
            <p14:sldId id="7773"/>
            <p14:sldId id="7766"/>
            <p14:sldId id="7767"/>
            <p14:sldId id="7768"/>
            <p14:sldId id="7769"/>
            <p14:sldId id="7770"/>
            <p14:sldId id="7771"/>
          </p14:sldIdLst>
        </p14:section>
        <p14:section name="제목 없는 구역" id="{C6071880-A1E8-4F58-9883-7F8FEF3DA11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247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3884">
          <p15:clr>
            <a:srgbClr val="A4A3A4"/>
          </p15:clr>
        </p15:guide>
        <p15:guide id="4" orient="horz" pos="1570">
          <p15:clr>
            <a:srgbClr val="A4A3A4"/>
          </p15:clr>
        </p15:guide>
        <p15:guide id="5" orient="horz" pos="4065">
          <p15:clr>
            <a:srgbClr val="A4A3A4"/>
          </p15:clr>
        </p15:guide>
        <p15:guide id="6" pos="3120">
          <p15:clr>
            <a:srgbClr val="A4A3A4"/>
          </p15:clr>
        </p15:guide>
        <p15:guide id="7" pos="126">
          <p15:clr>
            <a:srgbClr val="A4A3A4"/>
          </p15:clr>
        </p15:guide>
        <p15:guide id="8" pos="615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6E5"/>
    <a:srgbClr val="0000FF"/>
    <a:srgbClr val="000000"/>
    <a:srgbClr val="FFFFFF"/>
    <a:srgbClr val="0A51A1"/>
    <a:srgbClr val="FF6600"/>
    <a:srgbClr val="66CCFF"/>
    <a:srgbClr val="F36622"/>
    <a:srgbClr val="F1E9C5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31" autoAdjust="0"/>
    <p:restoredTop sz="97903" autoAdjust="0"/>
  </p:normalViewPr>
  <p:slideViewPr>
    <p:cSldViewPr showGuides="1">
      <p:cViewPr varScale="1">
        <p:scale>
          <a:sx n="116" d="100"/>
          <a:sy n="116" d="100"/>
        </p:scale>
        <p:origin x="1194" y="108"/>
      </p:cViewPr>
      <p:guideLst>
        <p:guide orient="horz" pos="4247"/>
        <p:guide orient="horz" pos="845"/>
        <p:guide orient="horz" pos="3884"/>
        <p:guide orient="horz" pos="1570"/>
        <p:guide orient="horz" pos="4065"/>
        <p:guide pos="3120"/>
        <p:guide pos="126"/>
        <p:guide pos="61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6318"/>
    </p:cViewPr>
  </p:sorterViewPr>
  <p:notesViewPr>
    <p:cSldViewPr showGuides="1">
      <p:cViewPr>
        <p:scale>
          <a:sx n="75" d="100"/>
          <a:sy n="75" d="100"/>
        </p:scale>
        <p:origin x="-2184" y="-96"/>
      </p:cViewPr>
      <p:guideLst>
        <p:guide orient="horz" pos="216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2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9218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2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9218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Book Antiqua" pitchFamily="18" charset="0"/>
              </a:defRPr>
            </a:lvl1pPr>
          </a:lstStyle>
          <a:p>
            <a:pPr>
              <a:defRPr/>
            </a:pPr>
            <a:fld id="{077ED800-827B-4C31-9CDD-34AF9DC14203}" type="slidenum">
              <a:rPr lang="en-US" altLang="ko-KR">
                <a:latin typeface="나눔고딕" pitchFamily="50" charset="-127"/>
                <a:ea typeface="나눔고딕" pitchFamily="50" charset="-127"/>
              </a:rPr>
              <a:pPr>
                <a:defRPr/>
              </a:pPr>
              <a:t>‹#›</a:t>
            </a:fld>
            <a:endParaRPr lang="en-US" altLang="ko-KR" dirty="0">
              <a:latin typeface="나눔고딕" pitchFamily="50" charset="-127"/>
              <a:ea typeface="나눔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04925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2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9218" y="7"/>
            <a:ext cx="4283450" cy="34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095625" y="514350"/>
            <a:ext cx="3717925" cy="2574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7285" y="3254291"/>
            <a:ext cx="7238110" cy="3087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 dirty="0" smtClean="0"/>
              <a:t>마스터 텍스트 스타일을 편집합니다</a:t>
            </a:r>
          </a:p>
          <a:p>
            <a:pPr lvl="1"/>
            <a:r>
              <a:rPr lang="ko-KR" altLang="en-US" noProof="0" dirty="0" smtClean="0"/>
              <a:t>둘째 수준</a:t>
            </a:r>
          </a:p>
          <a:p>
            <a:pPr lvl="2"/>
            <a:r>
              <a:rPr lang="ko-KR" altLang="en-US" noProof="0" dirty="0" smtClean="0"/>
              <a:t>셋째 수준</a:t>
            </a:r>
          </a:p>
          <a:p>
            <a:pPr lvl="3"/>
            <a:r>
              <a:rPr lang="ko-KR" altLang="en-US" noProof="0" dirty="0" smtClean="0"/>
              <a:t>넷째 수준</a:t>
            </a:r>
          </a:p>
          <a:p>
            <a:pPr lvl="4"/>
            <a:r>
              <a:rPr lang="ko-KR" altLang="en-US" noProof="0" dirty="0" smtClean="0"/>
              <a:t>다섯째 수준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2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endParaRPr lang="en-US" altLang="ko-KR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9218" y="6517349"/>
            <a:ext cx="4283450" cy="34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9" tIns="46053" rIns="92119" bIns="46053" numCol="1" anchor="b" anchorCtr="0" compatLnSpc="1">
            <a:prstTxWarp prst="textNoShape">
              <a:avLst/>
            </a:prstTxWarp>
          </a:bodyPr>
          <a:lstStyle>
            <a:lvl1pPr algn="r" defTabSz="918910" latinLnBrk="1">
              <a:defRPr sz="1200">
                <a:latin typeface="나눔고딕" pitchFamily="50" charset="-127"/>
                <a:ea typeface="나눔고딕" pitchFamily="50" charset="-127"/>
              </a:defRPr>
            </a:lvl1pPr>
          </a:lstStyle>
          <a:p>
            <a:pPr>
              <a:defRPr/>
            </a:pPr>
            <a:fld id="{9A87A856-0095-494B-A1EB-DAD9DB107C8F}" type="slidenum">
              <a:rPr lang="en-US" altLang="ko-KR" smtClean="0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128021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나눔고딕" pitchFamily="50" charset="-127"/>
        <a:ea typeface="나눔고딕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지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9345488" y="6525344"/>
            <a:ext cx="64807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1C62D-11DA-4B3C-95BA-2F1C14FD1816}" type="slidenum">
              <a:rPr kumimoji="0" lang="ko-KR" alt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"/>
                <a:ea typeface="나눔고딕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고딕"/>
              <a:ea typeface="나눔고딕"/>
            </a:endParaRPr>
          </a:p>
        </p:txBody>
      </p:sp>
      <p:pic>
        <p:nvPicPr>
          <p:cNvPr id="9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6"/>
            <a:ext cx="7050285" cy="626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200025" y="438297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4" name="내용 개체 틀 4"/>
          <p:cNvSpPr>
            <a:spLocks noGrp="1"/>
          </p:cNvSpPr>
          <p:nvPr>
            <p:ph sz="quarter" idx="11"/>
          </p:nvPr>
        </p:nvSpPr>
        <p:spPr>
          <a:xfrm>
            <a:off x="5031346" y="3587462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6" name="내용 개체 틀 4"/>
          <p:cNvSpPr>
            <a:spLocks noGrp="1"/>
          </p:cNvSpPr>
          <p:nvPr>
            <p:ph sz="quarter" idx="12"/>
          </p:nvPr>
        </p:nvSpPr>
        <p:spPr>
          <a:xfrm>
            <a:off x="5031346" y="434915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17" name="내용 개체 틀 4"/>
          <p:cNvSpPr>
            <a:spLocks noGrp="1"/>
          </p:cNvSpPr>
          <p:nvPr>
            <p:ph sz="quarter" idx="13"/>
          </p:nvPr>
        </p:nvSpPr>
        <p:spPr>
          <a:xfrm>
            <a:off x="200025" y="3587462"/>
            <a:ext cx="4644000" cy="294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5457056" y="115888"/>
            <a:ext cx="4218757" cy="217487"/>
          </a:xfrm>
          <a:prstGeom prst="rect">
            <a:avLst/>
          </a:prstGeom>
        </p:spPr>
        <p:txBody>
          <a:bodyPr/>
          <a:lstStyle>
            <a:lvl1pPr algn="r">
              <a:defRPr sz="1100" baseline="0">
                <a:solidFill>
                  <a:srgbClr val="FF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 smtClean="0"/>
              <a:t>추진실적 별표</a:t>
            </a:r>
            <a:r>
              <a:rPr lang="en-US" altLang="ko-KR" dirty="0" smtClean="0"/>
              <a:t>1) 1</a:t>
            </a:r>
            <a:r>
              <a:rPr lang="ko-KR" altLang="en-US" dirty="0" smtClean="0"/>
              <a:t>장에 </a:t>
            </a:r>
            <a:r>
              <a:rPr lang="en-US" altLang="ko-KR" dirty="0" smtClean="0"/>
              <a:t>4</a:t>
            </a:r>
            <a:r>
              <a:rPr lang="ko-KR" altLang="en-US" dirty="0" smtClean="0"/>
              <a:t>개 그래프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6752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내지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9345488" y="6525344"/>
            <a:ext cx="648072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41C62D-11DA-4B3C-95BA-2F1C14FD1816}" type="slidenum">
              <a:rPr kumimoji="0" lang="ko-KR" altLang="en-US" sz="14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고딕"/>
                <a:ea typeface="나눔고딕"/>
              </a:rPr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고딕"/>
              <a:ea typeface="나눔고딕"/>
            </a:endParaRPr>
          </a:p>
        </p:txBody>
      </p:sp>
      <p:pic>
        <p:nvPicPr>
          <p:cNvPr id="9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6"/>
            <a:ext cx="7050285" cy="6269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내용 개체 틀 4"/>
          <p:cNvSpPr>
            <a:spLocks noGrp="1"/>
          </p:cNvSpPr>
          <p:nvPr>
            <p:ph sz="quarter" idx="10"/>
          </p:nvPr>
        </p:nvSpPr>
        <p:spPr>
          <a:xfrm>
            <a:off x="632073" y="548680"/>
            <a:ext cx="8713415" cy="55829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0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5457056" y="115888"/>
            <a:ext cx="4218757" cy="217487"/>
          </a:xfrm>
          <a:prstGeom prst="rect">
            <a:avLst/>
          </a:prstGeom>
        </p:spPr>
        <p:txBody>
          <a:bodyPr/>
          <a:lstStyle>
            <a:lvl1pPr algn="r">
              <a:defRPr sz="1100" baseline="0">
                <a:solidFill>
                  <a:srgbClr val="FF0000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ko-KR" altLang="en-US" dirty="0" smtClean="0"/>
              <a:t>추진실적 별표</a:t>
            </a:r>
            <a:r>
              <a:rPr lang="en-US" altLang="ko-KR" dirty="0" smtClean="0"/>
              <a:t>2) 1</a:t>
            </a:r>
            <a:r>
              <a:rPr lang="ko-KR" altLang="en-US" dirty="0" smtClean="0"/>
              <a:t>장에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 그래프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8695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5" descr="7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594405">
                  <a:alpha val="34902"/>
                </a:srgbClr>
              </a:clrFrom>
              <a:clrTo>
                <a:srgbClr val="594405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9053" y="-23145"/>
            <a:ext cx="2643029" cy="2350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ncc_black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21352" y="6165304"/>
            <a:ext cx="1444054" cy="39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4311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표지(고객사로고 있는것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텍스트 개체 틀 11"/>
          <p:cNvSpPr>
            <a:spLocks noGrp="1"/>
          </p:cNvSpPr>
          <p:nvPr>
            <p:ph type="body" sz="quarter" idx="12"/>
          </p:nvPr>
        </p:nvSpPr>
        <p:spPr>
          <a:xfrm>
            <a:off x="0" y="2708920"/>
            <a:ext cx="9906000" cy="928692"/>
          </a:xfrm>
          <a:prstGeom prst="rect">
            <a:avLst/>
          </a:prstGeom>
        </p:spPr>
        <p:txBody>
          <a:bodyPr anchor="ctr"/>
          <a:lstStyle>
            <a:lvl1pPr algn="ctr">
              <a:defRPr sz="4800">
                <a:latin typeface="+mj-ea"/>
                <a:ea typeface="+mj-ea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3" name="Picture 2" descr="C:\Users\ncc\Desktop\류인범\서무\확간\슬로건_배경투명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872" y="5445224"/>
            <a:ext cx="2469296" cy="9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406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679" r:id="rId1"/>
    <p:sldLayoutId id="2147484680" r:id="rId2"/>
    <p:sldLayoutId id="2147484678" r:id="rId3"/>
    <p:sldLayoutId id="2147484677" r:id="rId4"/>
  </p:sldLayoutIdLst>
  <p:transition>
    <p:fade/>
  </p:transition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2pPr>
      <a:lvl3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3pPr>
      <a:lvl4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4pPr>
      <a:lvl5pPr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5pPr>
      <a:lvl6pPr marL="4572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6pPr>
      <a:lvl7pPr marL="9144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7pPr>
      <a:lvl8pPr marL="13716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8pPr>
      <a:lvl9pPr marL="1828800" algn="l" rtl="0" fontAlgn="base" latinLnBrk="1">
        <a:lnSpc>
          <a:spcPct val="110000"/>
        </a:lnSpc>
        <a:spcBef>
          <a:spcPct val="0"/>
        </a:spcBef>
        <a:spcAft>
          <a:spcPct val="0"/>
        </a:spcAft>
        <a:defRPr kumimoji="1" sz="2400" b="1">
          <a:solidFill>
            <a:schemeClr val="tx1"/>
          </a:solidFill>
          <a:latin typeface="HY헤드라인M" pitchFamily="18" charset="-127"/>
          <a:ea typeface="HY헤드라인M" pitchFamily="18" charset="-127"/>
          <a:cs typeface="굴림" pitchFamily="50" charset="-127"/>
        </a:defRPr>
      </a:lvl9pPr>
    </p:titleStyle>
    <p:bodyStyle>
      <a:lvl1pPr algn="l" rtl="0" eaLnBrk="0" fontAlgn="base" latinLnBrk="1" hangingPunct="0">
        <a:lnSpc>
          <a:spcPct val="120000"/>
        </a:lnSpc>
        <a:spcBef>
          <a:spcPct val="0"/>
        </a:spcBef>
        <a:spcAft>
          <a:spcPct val="0"/>
        </a:spcAft>
        <a:buFont typeface="Wingdings" pitchFamily="2" charset="2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577850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Font typeface="Wingdings" pitchFamily="2" charset="2"/>
        <a:buChar char="l"/>
        <a:defRPr kumimoji="1" sz="12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2pPr>
      <a:lvl3pPr marL="965200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Font typeface="Wingdings" pitchFamily="2" charset="2"/>
        <a:buChar char="w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3pPr>
      <a:lvl4pPr marL="1336675" indent="-180975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Char char="•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4pPr>
      <a:lvl5pPr marL="1724025" indent="-196850" algn="l" rtl="0" eaLnBrk="0" fontAlgn="base" latinLnBrk="1" hangingPunct="0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5pPr>
      <a:lvl6pPr marL="21812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6pPr>
      <a:lvl7pPr marL="26384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7pPr>
      <a:lvl8pPr marL="30956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8pPr>
      <a:lvl9pPr marL="3552825" indent="-196850" algn="l" rtl="0" fontAlgn="base" latinLnBrk="1">
        <a:lnSpc>
          <a:spcPct val="120000"/>
        </a:lnSpc>
        <a:spcBef>
          <a:spcPct val="50000"/>
        </a:spcBef>
        <a:spcAft>
          <a:spcPct val="0"/>
        </a:spcAft>
        <a:buChar char="–"/>
        <a:defRPr kumimoji="1" sz="1000">
          <a:solidFill>
            <a:schemeClr val="tx1"/>
          </a:solidFill>
          <a:latin typeface="굴림" pitchFamily="50" charset="-127"/>
          <a:ea typeface="굴림" pitchFamily="50" charset="-127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2"/>
          </p:nvPr>
        </p:nvSpPr>
        <p:spPr>
          <a:xfrm>
            <a:off x="0" y="2060848"/>
            <a:ext cx="9906000" cy="1512168"/>
          </a:xfrm>
        </p:spPr>
        <p:txBody>
          <a:bodyPr/>
          <a:lstStyle/>
          <a:p>
            <a:pPr lvl="0"/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온라인 사본발급</a:t>
            </a:r>
            <a:r>
              <a:rPr lang="en-US" altLang="ko-KR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친족신청</a:t>
            </a:r>
            <a:r>
              <a:rPr lang="en-US" altLang="ko-KR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r>
              <a:rPr lang="ko-KR" altLang="en-US" sz="44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안내 가이드</a:t>
            </a:r>
            <a:endParaRPr lang="en-US" altLang="ko-KR" sz="44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lvl="0"/>
            <a:r>
              <a:rPr lang="en-US" altLang="ko-KR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r>
              <a:rPr lang="ko-KR" altLang="en-US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의료정보통합창구</a:t>
            </a:r>
            <a:r>
              <a:rPr lang="en-US" altLang="ko-KR" sz="2800" b="1" dirty="0" smtClean="0"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-</a:t>
            </a:r>
            <a:endParaRPr lang="ko-KR" altLang="en-US" sz="2800" b="1" dirty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4" name="텍스트 개체 틀 1"/>
          <p:cNvSpPr txBox="1">
            <a:spLocks/>
          </p:cNvSpPr>
          <p:nvPr/>
        </p:nvSpPr>
        <p:spPr>
          <a:xfrm>
            <a:off x="0" y="3212976"/>
            <a:ext cx="9906000" cy="928692"/>
          </a:xfrm>
          <a:prstGeom prst="rect">
            <a:avLst/>
          </a:prstGeom>
        </p:spPr>
        <p:txBody>
          <a:bodyPr anchor="ctr"/>
          <a:lstStyle>
            <a:lvl1pPr algn="ctr" rtl="0" eaLnBrk="0" fontAlgn="base" latinLnBrk="1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defRPr kumimoji="1" sz="48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577850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l"/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65200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w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36675" indent="-180975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•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724025" indent="-196850" algn="l" rtl="0" eaLnBrk="0" fontAlgn="base" latinLnBrk="1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1812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6384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0956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552825" indent="-196850" algn="l" rtl="0" fontAlgn="base" latinLnBrk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har char="–"/>
              <a:defRPr kumimoji="1" sz="10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endParaRPr lang="ko-KR" altLang="en-US" sz="3200" kern="0" dirty="0"/>
          </a:p>
        </p:txBody>
      </p:sp>
    </p:spTree>
    <p:extLst>
      <p:ext uri="{BB962C8B-B14F-4D97-AF65-F5344CB8AC3E}">
        <p14:creationId xmlns:p14="http://schemas.microsoft.com/office/powerpoint/2010/main" val="11571479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366" y="306040"/>
            <a:ext cx="8127367" cy="5643239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 bwMode="auto">
          <a:xfrm>
            <a:off x="6177136" y="3861048"/>
            <a:ext cx="2304256" cy="93610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4726770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12" y="188640"/>
            <a:ext cx="8734484" cy="5616624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 bwMode="auto">
          <a:xfrm>
            <a:off x="848544" y="3282785"/>
            <a:ext cx="4536504" cy="578263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12" name="직선 화살표 연결선 11"/>
          <p:cNvCxnSpPr/>
          <p:nvPr/>
        </p:nvCxnSpPr>
        <p:spPr bwMode="auto">
          <a:xfrm>
            <a:off x="5529064" y="3573016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모서리가 둥근 직사각형 2"/>
          <p:cNvSpPr/>
          <p:nvPr/>
        </p:nvSpPr>
        <p:spPr bwMode="auto">
          <a:xfrm>
            <a:off x="6052191" y="2996952"/>
            <a:ext cx="3151726" cy="12961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본인인증 절차를 거쳐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로그인</a:t>
            </a:r>
            <a:endParaRPr lang="en-US" altLang="ko-KR" sz="11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endParaRPr lang="en-US" altLang="ko-KR" sz="8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관련근거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의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료법 시행규칙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13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조의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3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5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항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endParaRPr lang="en-US" altLang="ko-KR" sz="11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117928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55" y="122460"/>
            <a:ext cx="8344544" cy="5754812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 bwMode="auto">
          <a:xfrm>
            <a:off x="1208584" y="2878837"/>
            <a:ext cx="2376264" cy="1126227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1072589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07" y="338157"/>
            <a:ext cx="7713341" cy="58831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 bwMode="auto">
          <a:xfrm>
            <a:off x="1337796" y="853189"/>
            <a:ext cx="4407292" cy="775611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9" name="직선 화살표 연결선 8"/>
          <p:cNvCxnSpPr/>
          <p:nvPr/>
        </p:nvCxnSpPr>
        <p:spPr bwMode="auto">
          <a:xfrm flipV="1">
            <a:off x="5745088" y="1124744"/>
            <a:ext cx="432048" cy="288032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모서리가 둥근 직사각형 9"/>
          <p:cNvSpPr/>
          <p:nvPr/>
        </p:nvSpPr>
        <p:spPr bwMode="auto">
          <a:xfrm>
            <a:off x="6249144" y="714201"/>
            <a:ext cx="2930262" cy="55455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본인 인증 내역 자동 연동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*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연락처의 경우 연락 받을 번호로 수정 가능</a:t>
            </a:r>
          </a:p>
        </p:txBody>
      </p:sp>
      <p:sp>
        <p:nvSpPr>
          <p:cNvPr id="11" name="직사각형 10"/>
          <p:cNvSpPr/>
          <p:nvPr/>
        </p:nvSpPr>
        <p:spPr bwMode="auto">
          <a:xfrm>
            <a:off x="1337796" y="2076081"/>
            <a:ext cx="5790056" cy="504055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12" name="직선 화살표 연결선 11"/>
          <p:cNvCxnSpPr/>
          <p:nvPr/>
        </p:nvCxnSpPr>
        <p:spPr bwMode="auto">
          <a:xfrm>
            <a:off x="7191853" y="2356496"/>
            <a:ext cx="432048" cy="216024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직사각형 16"/>
          <p:cNvSpPr/>
          <p:nvPr/>
        </p:nvSpPr>
        <p:spPr bwMode="auto">
          <a:xfrm>
            <a:off x="1337796" y="1653042"/>
            <a:ext cx="5790168" cy="262471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18" name="직선 화살표 연결선 17"/>
          <p:cNvCxnSpPr/>
          <p:nvPr/>
        </p:nvCxnSpPr>
        <p:spPr bwMode="auto">
          <a:xfrm>
            <a:off x="7185248" y="1793662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 bwMode="auto">
          <a:xfrm>
            <a:off x="1337796" y="2991851"/>
            <a:ext cx="7215604" cy="2885421"/>
          </a:xfrm>
          <a:prstGeom prst="rect">
            <a:avLst/>
          </a:prstGeom>
          <a:noFill/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19" name="모서리가 둥근 직사각형 18"/>
          <p:cNvSpPr/>
          <p:nvPr/>
        </p:nvSpPr>
        <p:spPr bwMode="auto">
          <a:xfrm>
            <a:off x="7656038" y="1412776"/>
            <a:ext cx="1854400" cy="69363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환자와의 관계 선택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Ex)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자식이 엄마의 기록을 요청할 경우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: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자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7656038" y="2188388"/>
            <a:ext cx="1866956" cy="792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수진 이력 조회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수진 이력이 있는 환자분에 한해서 신청가능</a:t>
            </a:r>
            <a:r>
              <a:rPr lang="en-US" altLang="ko-KR" sz="105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05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690991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85" y="127175"/>
            <a:ext cx="6765245" cy="648072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 bwMode="auto">
          <a:xfrm>
            <a:off x="2536788" y="808842"/>
            <a:ext cx="2764532" cy="528194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 bwMode="auto">
          <a:xfrm>
            <a:off x="5970905" y="884114"/>
            <a:ext cx="1852622" cy="3776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사본요청 진료기간 설정</a:t>
            </a:r>
          </a:p>
        </p:txBody>
      </p:sp>
      <p:cxnSp>
        <p:nvCxnSpPr>
          <p:cNvPr id="12" name="직선 화살표 연결선 11"/>
          <p:cNvCxnSpPr/>
          <p:nvPr/>
        </p:nvCxnSpPr>
        <p:spPr bwMode="auto">
          <a:xfrm>
            <a:off x="5385048" y="1072939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모서리가 둥근 직사각형 10"/>
          <p:cNvSpPr/>
          <p:nvPr/>
        </p:nvSpPr>
        <p:spPr bwMode="auto">
          <a:xfrm>
            <a:off x="6897216" y="3061955"/>
            <a:ext cx="2517903" cy="7247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원하는 의무기록서식 선택과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세부 서식 선택 및 상세요구사항 작성</a:t>
            </a:r>
          </a:p>
        </p:txBody>
      </p:sp>
      <p:sp>
        <p:nvSpPr>
          <p:cNvPr id="13" name="모서리가 둥근 직사각형 12"/>
          <p:cNvSpPr/>
          <p:nvPr/>
        </p:nvSpPr>
        <p:spPr bwMode="auto">
          <a:xfrm>
            <a:off x="7256793" y="5229200"/>
            <a:ext cx="2158326" cy="6281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용도 선택 후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저장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(1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개의 용도만 신청 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</a:p>
        </p:txBody>
      </p:sp>
      <p:sp>
        <p:nvSpPr>
          <p:cNvPr id="16" name="직사각형 15"/>
          <p:cNvSpPr/>
          <p:nvPr/>
        </p:nvSpPr>
        <p:spPr bwMode="auto">
          <a:xfrm>
            <a:off x="848544" y="5312255"/>
            <a:ext cx="5832648" cy="637025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17" name="직선 화살표 연결선 16"/>
          <p:cNvCxnSpPr/>
          <p:nvPr/>
        </p:nvCxnSpPr>
        <p:spPr bwMode="auto">
          <a:xfrm>
            <a:off x="6697818" y="5592049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16003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1352" y="6155431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260648"/>
            <a:ext cx="7992888" cy="6399608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 bwMode="auto">
          <a:xfrm>
            <a:off x="4664968" y="5637622"/>
            <a:ext cx="2452119" cy="99153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신청내용을 최종 확인 후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제출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수정을 원하시면 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뒤로가기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</a:p>
          <a:p>
            <a:pPr>
              <a:lnSpc>
                <a:spcPct val="150000"/>
              </a:lnSpc>
            </a:pP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제출 후에는 수정이 불가능합니다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1702115" y="4550857"/>
            <a:ext cx="5059398" cy="36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0" latinLnBrk="1" hangingPunct="0">
              <a:lnSpc>
                <a:spcPct val="110000"/>
              </a:lnSpc>
            </a:pP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발급비용은 </a:t>
            </a:r>
            <a:r>
              <a:rPr lang="ko-KR" altLang="en-US" sz="1100" b="1" kern="0" dirty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매수에 따라 결정되며 카드결제 화면에서 확인하실 수 </a:t>
            </a:r>
            <a:r>
              <a:rPr lang="ko-KR" altLang="en-US" sz="1100" b="1" kern="0" dirty="0" smtClean="0">
                <a:solidFill>
                  <a:srgbClr val="FF000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있습니다 </a:t>
            </a:r>
            <a:endParaRPr kumimoji="1" lang="ko-KR" altLang="en-US" sz="11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83918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5073" r="4578" b="9072"/>
          <a:stretch/>
        </p:blipFill>
        <p:spPr>
          <a:xfrm>
            <a:off x="6393160" y="3604239"/>
            <a:ext cx="573467" cy="27204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36" b="5022"/>
          <a:stretch/>
        </p:blipFill>
        <p:spPr>
          <a:xfrm>
            <a:off x="6358662" y="3934803"/>
            <a:ext cx="610562" cy="293905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12" y="4264471"/>
            <a:ext cx="633749" cy="301417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933" y="4606935"/>
            <a:ext cx="626019" cy="28596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662" y="4923656"/>
            <a:ext cx="680120" cy="30914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1"/>
          <a:stretch/>
        </p:blipFill>
        <p:spPr>
          <a:xfrm>
            <a:off x="560512" y="260649"/>
            <a:ext cx="6984776" cy="6264696"/>
          </a:xfrm>
          <a:prstGeom prst="rect">
            <a:avLst/>
          </a:prstGeom>
        </p:spPr>
      </p:pic>
      <p:sp>
        <p:nvSpPr>
          <p:cNvPr id="15" name="모서리가 둥근 직사각형 14"/>
          <p:cNvSpPr/>
          <p:nvPr/>
        </p:nvSpPr>
        <p:spPr bwMode="auto">
          <a:xfrm>
            <a:off x="7689304" y="3692093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최종 제출 전 상태</a:t>
            </a:r>
          </a:p>
        </p:txBody>
      </p:sp>
      <p:sp>
        <p:nvSpPr>
          <p:cNvPr id="16" name="모서리가 둥근 직사각형 15"/>
          <p:cNvSpPr/>
          <p:nvPr/>
        </p:nvSpPr>
        <p:spPr bwMode="auto">
          <a:xfrm>
            <a:off x="7689304" y="3996752"/>
            <a:ext cx="2016224" cy="39500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신청내역 확인 및 사본 생성중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/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(</a:t>
            </a:r>
            <a:r>
              <a:rPr lang="ko-KR" altLang="en-US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평일기준 약 </a:t>
            </a:r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1~2</a:t>
            </a:r>
            <a:r>
              <a:rPr lang="ko-KR" altLang="en-US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일 소요</a:t>
            </a:r>
            <a:r>
              <a:rPr lang="en-US" altLang="ko-KR" sz="9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)</a:t>
            </a:r>
            <a:endParaRPr lang="ko-KR" altLang="en-US" sz="9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17" name="모서리가 둥근 직사각형 16"/>
          <p:cNvSpPr/>
          <p:nvPr/>
        </p:nvSpPr>
        <p:spPr bwMode="auto">
          <a:xfrm>
            <a:off x="7689304" y="4415930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 생성 완료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가능</a:t>
            </a:r>
          </a:p>
        </p:txBody>
      </p:sp>
      <p:sp>
        <p:nvSpPr>
          <p:cNvPr id="18" name="모서리가 둥근 직사각형 17"/>
          <p:cNvSpPr/>
          <p:nvPr/>
        </p:nvSpPr>
        <p:spPr bwMode="auto">
          <a:xfrm>
            <a:off x="7689304" y="4734405"/>
            <a:ext cx="2016224" cy="26764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완료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 출력 가능</a:t>
            </a:r>
          </a:p>
        </p:txBody>
      </p:sp>
      <p:sp>
        <p:nvSpPr>
          <p:cNvPr id="20" name="직사각형 19"/>
          <p:cNvSpPr/>
          <p:nvPr/>
        </p:nvSpPr>
        <p:spPr bwMode="auto">
          <a:xfrm>
            <a:off x="5714720" y="748003"/>
            <a:ext cx="86409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cxnSp>
        <p:nvCxnSpPr>
          <p:cNvPr id="9" name="꺾인 연결선 8"/>
          <p:cNvCxnSpPr/>
          <p:nvPr/>
        </p:nvCxnSpPr>
        <p:spPr bwMode="auto">
          <a:xfrm>
            <a:off x="6168266" y="1033399"/>
            <a:ext cx="609875" cy="441953"/>
          </a:xfrm>
          <a:prstGeom prst="bentConnector3">
            <a:avLst>
              <a:gd name="adj1" fmla="val 10829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9871"/>
          <a:stretch/>
        </p:blipFill>
        <p:spPr>
          <a:xfrm>
            <a:off x="6794424" y="1110298"/>
            <a:ext cx="3056960" cy="1392804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sp>
        <p:nvSpPr>
          <p:cNvPr id="23" name="모서리가 둥근 직사각형 22"/>
          <p:cNvSpPr/>
          <p:nvPr/>
        </p:nvSpPr>
        <p:spPr bwMode="auto">
          <a:xfrm>
            <a:off x="7782516" y="62828"/>
            <a:ext cx="1872208" cy="100811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친족 대리신청에서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본인인증 로그인 후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사본발급 진행 상태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확인 가능합니다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13506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1"/>
          <a:stretch/>
        </p:blipFill>
        <p:spPr>
          <a:xfrm>
            <a:off x="560512" y="260649"/>
            <a:ext cx="6984776" cy="626469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"/>
          <a:stretch/>
        </p:blipFill>
        <p:spPr>
          <a:xfrm>
            <a:off x="1784648" y="1054745"/>
            <a:ext cx="4320480" cy="4102447"/>
          </a:xfrm>
          <a:prstGeom prst="rect">
            <a:avLst/>
          </a:prstGeom>
          <a:ln>
            <a:noFill/>
          </a:ln>
        </p:spPr>
      </p:pic>
      <p:sp>
        <p:nvSpPr>
          <p:cNvPr id="4" name="모서리가 둥근 직사각형 3"/>
          <p:cNvSpPr/>
          <p:nvPr/>
        </p:nvSpPr>
        <p:spPr bwMode="auto">
          <a:xfrm>
            <a:off x="6321152" y="1772816"/>
            <a:ext cx="3217298" cy="23372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eaLnBrk="0" latinLnBrk="1" hangingPunct="0">
              <a:lnSpc>
                <a:spcPct val="150000"/>
              </a:lnSpc>
            </a:pPr>
            <a:r>
              <a:rPr lang="en-US" altLang="ko-KR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결제하기</a:t>
            </a:r>
            <a:r>
              <a:rPr lang="en-US" altLang="ko-KR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  <a:r>
              <a:rPr lang="ko-KR" altLang="en-US" sz="1400" b="1" kern="0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endParaRPr lang="en-US" altLang="ko-KR" sz="1400" b="1" kern="0" dirty="0" smtClean="0">
              <a:solidFill>
                <a:srgbClr val="0000FF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최종 </a:t>
            </a:r>
            <a:r>
              <a:rPr lang="ko-KR" altLang="en-US" sz="1100" b="1" kern="0" dirty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 금액을 </a:t>
            </a:r>
            <a:r>
              <a:rPr lang="ko-KR" altLang="en-US" sz="1100" b="1" kern="0" dirty="0" smtClean="0">
                <a:solidFill>
                  <a:srgbClr val="002060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반드시 확인 후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endParaRPr lang="en-US" altLang="ko-KR" sz="800" b="1" kern="0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예상보다 많은 금액이 발생하여 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발급을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원하지 않으신다면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결제하지 않고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,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새로 신청 바랍니다</a:t>
            </a: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</a:p>
          <a:p>
            <a:pPr eaLnBrk="0" latinLnBrk="1" hangingPunct="0">
              <a:lnSpc>
                <a:spcPct val="150000"/>
              </a:lnSpc>
            </a:pPr>
            <a:r>
              <a:rPr lang="en-US" altLang="ko-KR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신청기간을 길게 설정하시거나</a:t>
            </a:r>
            <a:endParaRPr lang="en-US" altLang="ko-KR" sz="1100" b="1" kern="0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 eaLnBrk="0" latinLnBrk="1" hangingPunct="0">
              <a:lnSpc>
                <a:spcPct val="150000"/>
              </a:lnSpc>
            </a:pP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  많은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서식 선택 시 </a:t>
            </a:r>
            <a:r>
              <a:rPr lang="ko-KR" altLang="en-US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많은 비용이 </a:t>
            </a:r>
            <a:r>
              <a:rPr lang="ko-KR" altLang="en-US" sz="1100" b="1" kern="0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발생됩니다</a:t>
            </a:r>
            <a:r>
              <a:rPr lang="en-US" altLang="ko-KR" sz="1100" b="1" kern="0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4872754" y="4110024"/>
            <a:ext cx="1080120" cy="71184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19130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2" y="236762"/>
            <a:ext cx="9127672" cy="5834978"/>
          </a:xfrm>
          <a:prstGeom prst="rect">
            <a:avLst/>
          </a:prstGeom>
          <a:ln>
            <a:noFill/>
          </a:ln>
        </p:spPr>
      </p:pic>
      <p:sp>
        <p:nvSpPr>
          <p:cNvPr id="14" name="직사각형 13"/>
          <p:cNvSpPr/>
          <p:nvPr/>
        </p:nvSpPr>
        <p:spPr bwMode="auto">
          <a:xfrm>
            <a:off x="455251" y="583640"/>
            <a:ext cx="516813" cy="464656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953804" y="567163"/>
            <a:ext cx="774132" cy="4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800" b="1" kern="0" dirty="0" smtClean="0">
                <a:solidFill>
                  <a:srgbClr val="0000FF"/>
                </a:solidFill>
                <a:latin typeface="+mj-ea"/>
                <a:ea typeface="+mj-ea"/>
                <a:cs typeface="+mj-cs"/>
              </a:rPr>
              <a:t>①</a:t>
            </a:r>
            <a:endParaRPr kumimoji="1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32" name="모서리가 둥근 직사각형 31"/>
          <p:cNvSpPr/>
          <p:nvPr/>
        </p:nvSpPr>
        <p:spPr bwMode="auto">
          <a:xfrm>
            <a:off x="3913335" y="3645024"/>
            <a:ext cx="3341831" cy="201622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[</a:t>
            </a:r>
            <a:r>
              <a:rPr lang="ko-KR" altLang="en-US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출력하기</a:t>
            </a:r>
            <a:r>
              <a:rPr lang="en-US" altLang="ko-KR" sz="1400" b="1" dirty="0" smtClean="0">
                <a:solidFill>
                  <a:srgbClr val="0000FF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]</a:t>
            </a:r>
            <a:endParaRPr lang="en-US" altLang="ko-KR" sz="1400" b="1" dirty="0">
              <a:solidFill>
                <a:srgbClr val="0000FF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① 프린터 버튼 클릭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주의사항 반드시 확인 후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②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확인 함 √ 체크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③ 출력하기 클릭</a:t>
            </a:r>
            <a:endParaRPr lang="en-US" altLang="ko-KR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100" b="1" dirty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※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 </a:t>
            </a:r>
            <a:r>
              <a:rPr lang="ko-KR" altLang="en-US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주의사항 미확인으로 인한 취소는 불가합니다</a:t>
            </a:r>
            <a:r>
              <a:rPr lang="en-US" altLang="ko-KR" sz="1100" b="1" dirty="0" smtClean="0">
                <a:solidFill>
                  <a:schemeClr val="bg1"/>
                </a:solidFill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lang="ko-KR" altLang="en-US" sz="1100" b="1" dirty="0" smtClean="0">
              <a:solidFill>
                <a:schemeClr val="bg1"/>
              </a:solidFill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203" y="993895"/>
            <a:ext cx="3259331" cy="2472849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 bwMode="auto">
          <a:xfrm>
            <a:off x="3909441" y="1005248"/>
            <a:ext cx="3228536" cy="2432864"/>
          </a:xfrm>
          <a:prstGeom prst="rect">
            <a:avLst/>
          </a:prstGeom>
          <a:noFill/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algn="ctr"/>
            <a:endParaRPr lang="ko-KR" altLang="en-US" sz="1600" b="1" dirty="0" smtClean="0">
              <a:latin typeface="+mn-ea"/>
              <a:ea typeface="+mn-ea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3992182" y="3036352"/>
            <a:ext cx="415498" cy="46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sz="1800" b="1" kern="0" dirty="0" smtClean="0">
                <a:solidFill>
                  <a:srgbClr val="0000FF"/>
                </a:solidFill>
                <a:latin typeface="+mj-ea"/>
                <a:ea typeface="+mj-ea"/>
                <a:cs typeface="+mj-cs"/>
              </a:rPr>
              <a:t>②</a:t>
            </a:r>
            <a:endParaRPr kumimoji="1" lang="ko-KR" alt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5542129" y="3038404"/>
            <a:ext cx="415498" cy="462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j-cs"/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4945580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476500" y="6759376"/>
            <a:ext cx="4953000" cy="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49344" y="6071740"/>
            <a:ext cx="15049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96" y="654330"/>
            <a:ext cx="9360408" cy="54010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3421170" y="5517232"/>
            <a:ext cx="3063659" cy="49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90000" rIns="91440" bIns="900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1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이용해주셔서 감사합니다</a:t>
            </a:r>
            <a:r>
              <a:rPr kumimoji="1" lang="en-US" altLang="ko-KR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함초롬돋움" panose="020B0604000101010101" pitchFamily="50" charset="-127"/>
                <a:ea typeface="함초롬돋움" panose="020B0604000101010101" pitchFamily="50" charset="-127"/>
                <a:cs typeface="함초롬돋움" panose="020B0604000101010101" pitchFamily="50" charset="-127"/>
              </a:rPr>
              <a:t>.</a:t>
            </a:r>
            <a:endParaRPr kumimoji="1" lang="ko-KR" alt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함초롬돋움" panose="020B0604000101010101" pitchFamily="50" charset="-127"/>
              <a:ea typeface="함초롬돋움" panose="020B0604000101010101" pitchFamily="50" charset="-127"/>
              <a:cs typeface="함초롬돋움" panose="020B0604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9811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표지">
  <a:themeElements>
    <a:clrScheme name="광선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elio typo">
      <a:majorFont>
        <a:latin typeface="나눔고딕 ExtraBold"/>
        <a:ea typeface="나눔고딕 ExtraBold"/>
        <a:cs typeface=""/>
      </a:majorFont>
      <a:minorFont>
        <a:latin typeface="나눔고딕"/>
        <a:ea typeface="나눔고딕"/>
        <a:cs typeface="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317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rtlCol="0" anchor="ctr"/>
      <a:lstStyle>
        <a:defPPr algn="ctr">
          <a:defRPr sz="1600" b="1" smtClean="0">
            <a:latin typeface="+mn-ea"/>
            <a:ea typeface="+mn-ea"/>
          </a:defRPr>
        </a:defPPr>
      </a:lstStyle>
    </a:spDef>
    <a:lnDef>
      <a:spPr bwMode="auto">
        <a:noFill/>
        <a:ln w="317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90000" rIns="91440" bIns="900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1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800" i="0" u="none" strike="noStrike" kern="0" cap="none" spc="0" normalizeH="0" baseline="0" noProof="0" dirty="0" smtClean="0">
            <a:ln>
              <a:noFill/>
            </a:ln>
            <a:solidFill>
              <a:schemeClr val="bg1"/>
            </a:solidFill>
            <a:effectLst/>
            <a:uLnTx/>
            <a:uFillTx/>
            <a:latin typeface="+mj-ea"/>
            <a:ea typeface="+mj-ea"/>
            <a:cs typeface="+mj-cs"/>
          </a:defRPr>
        </a:defPPr>
      </a:lstStyle>
    </a:tx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0000"/>
        </a:dk1>
        <a:lt1>
          <a:srgbClr val="FFFFFF"/>
        </a:lt1>
        <a:dk2>
          <a:srgbClr val="003366"/>
        </a:dk2>
        <a:lt2>
          <a:srgbClr val="DDDDDD"/>
        </a:lt2>
        <a:accent1>
          <a:srgbClr val="99CC00"/>
        </a:accent1>
        <a:accent2>
          <a:srgbClr val="0099CC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008AB9"/>
        </a:accent6>
        <a:hlink>
          <a:srgbClr val="FFCC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327358</TotalTime>
  <Words>227</Words>
  <Application>Microsoft Office PowerPoint</Application>
  <PresentationFormat>A4 용지(210x297mm)</PresentationFormat>
  <Paragraphs>48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20" baseType="lpstr">
      <vt:lpstr>함초롬돋움</vt:lpstr>
      <vt:lpstr>바탕</vt:lpstr>
      <vt:lpstr>Wingdings</vt:lpstr>
      <vt:lpstr>굴림</vt:lpstr>
      <vt:lpstr>Arial</vt:lpstr>
      <vt:lpstr>나눔고딕</vt:lpstr>
      <vt:lpstr>나눔고딕 ExtraBold</vt:lpstr>
      <vt:lpstr>HY헤드라인M</vt:lpstr>
      <vt:lpstr>표지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가립회계법인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KJH</dc:creator>
  <cp:lastModifiedBy>ncc</cp:lastModifiedBy>
  <cp:revision>18007</cp:revision>
  <cp:lastPrinted>2021-07-26T23:43:30Z</cp:lastPrinted>
  <dcterms:created xsi:type="dcterms:W3CDTF">1999-11-26T05:46:53Z</dcterms:created>
  <dcterms:modified xsi:type="dcterms:W3CDTF">2022-10-18T04:39:14Z</dcterms:modified>
</cp:coreProperties>
</file>