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7681" r:id="rId2"/>
    <p:sldId id="7765" r:id="rId3"/>
    <p:sldId id="7764" r:id="rId4"/>
    <p:sldId id="7766" r:id="rId5"/>
    <p:sldId id="7772" r:id="rId6"/>
    <p:sldId id="7773" r:id="rId7"/>
    <p:sldId id="7768" r:id="rId8"/>
    <p:sldId id="7769" r:id="rId9"/>
    <p:sldId id="7770" r:id="rId10"/>
    <p:sldId id="7771" r:id="rId11"/>
  </p:sldIdLst>
  <p:sldSz cx="9906000" cy="6858000" type="A4"/>
  <p:notesSz cx="9872663" cy="6858000"/>
  <p:embeddedFontLst>
    <p:embeddedFont>
      <p:font typeface="HY헤드라인M" panose="02030600000101010101" pitchFamily="18" charset="-127"/>
      <p:regular r:id="rId14"/>
    </p:embeddedFont>
    <p:embeddedFont>
      <p:font typeface="나눔고딕" panose="020D0604000000000000" pitchFamily="50" charset="-127"/>
      <p:regular r:id="rId15"/>
      <p:bold r:id="rId16"/>
    </p:embeddedFont>
    <p:embeddedFont>
      <p:font typeface="함초롬돋움" panose="020B0604000101010101" pitchFamily="50" charset="-127"/>
      <p:regular r:id="rId17"/>
      <p:bold r:id="rId18"/>
    </p:embeddedFont>
    <p:embeddedFont>
      <p:font typeface="나눔고딕 ExtraBold" panose="020D0904000000000000" pitchFamily="50" charset="-127"/>
      <p:bold r:id="rId19"/>
    </p:embeddedFont>
  </p:embeddedFontLst>
  <p:defaultTextStyle>
    <a:defPPr>
      <a:defRPr lang="ko-KR"/>
    </a:defPPr>
    <a:lvl1pPr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90005E45-2298-46E3-AC5F-794BA7F5B668}">
          <p14:sldIdLst>
            <p14:sldId id="7681"/>
            <p14:sldId id="7765"/>
            <p14:sldId id="7764"/>
            <p14:sldId id="7766"/>
            <p14:sldId id="7772"/>
            <p14:sldId id="7773"/>
            <p14:sldId id="7768"/>
            <p14:sldId id="7769"/>
            <p14:sldId id="7770"/>
            <p14:sldId id="7771"/>
          </p14:sldIdLst>
        </p14:section>
        <p14:section name="제목 없는 구역" id="{C6071880-A1E8-4F58-9883-7F8FEF3DA11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247">
          <p15:clr>
            <a:srgbClr val="A4A3A4"/>
          </p15:clr>
        </p15:guide>
        <p15:guide id="2" orient="horz" pos="845">
          <p15:clr>
            <a:srgbClr val="A4A3A4"/>
          </p15:clr>
        </p15:guide>
        <p15:guide id="3" orient="horz" pos="3884">
          <p15:clr>
            <a:srgbClr val="A4A3A4"/>
          </p15:clr>
        </p15:guide>
        <p15:guide id="4" orient="horz" pos="1570">
          <p15:clr>
            <a:srgbClr val="A4A3A4"/>
          </p15:clr>
        </p15:guide>
        <p15:guide id="5" orient="horz" pos="4065">
          <p15:clr>
            <a:srgbClr val="A4A3A4"/>
          </p15:clr>
        </p15:guide>
        <p15:guide id="6" pos="3120">
          <p15:clr>
            <a:srgbClr val="A4A3A4"/>
          </p15:clr>
        </p15:guide>
        <p15:guide id="7" pos="126">
          <p15:clr>
            <a:srgbClr val="A4A3A4"/>
          </p15:clr>
        </p15:guide>
        <p15:guide id="8" pos="61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1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0000"/>
    <a:srgbClr val="FFE6E5"/>
    <a:srgbClr val="FFFFFF"/>
    <a:srgbClr val="0A51A1"/>
    <a:srgbClr val="FF6600"/>
    <a:srgbClr val="66CCFF"/>
    <a:srgbClr val="F36622"/>
    <a:srgbClr val="F1E9C5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1" autoAdjust="0"/>
    <p:restoredTop sz="97903" autoAdjust="0"/>
  </p:normalViewPr>
  <p:slideViewPr>
    <p:cSldViewPr showGuides="1">
      <p:cViewPr varScale="1">
        <p:scale>
          <a:sx n="121" d="100"/>
          <a:sy n="121" d="100"/>
        </p:scale>
        <p:origin x="1032" y="114"/>
      </p:cViewPr>
      <p:guideLst>
        <p:guide orient="horz" pos="4247"/>
        <p:guide orient="horz" pos="845"/>
        <p:guide orient="horz" pos="3884"/>
        <p:guide orient="horz" pos="1570"/>
        <p:guide orient="horz" pos="4065"/>
        <p:guide pos="3120"/>
        <p:guide pos="126"/>
        <p:guide pos="61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6318"/>
    </p:cViewPr>
  </p:sorterViewPr>
  <p:notesViewPr>
    <p:cSldViewPr showGuides="1">
      <p:cViewPr>
        <p:scale>
          <a:sx n="75" d="100"/>
          <a:sy n="75" d="100"/>
        </p:scale>
        <p:origin x="-2184" y="-96"/>
      </p:cViewPr>
      <p:guideLst>
        <p:guide orient="horz" pos="216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2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9218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2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9218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fld id="{077ED800-827B-4C31-9CDD-34AF9DC14203}" type="slidenum">
              <a:rPr lang="en-US" altLang="ko-KR">
                <a:latin typeface="나눔고딕" pitchFamily="50" charset="-127"/>
                <a:ea typeface="나눔고딕" pitchFamily="50" charset="-127"/>
              </a:rPr>
              <a:pPr>
                <a:defRPr/>
              </a:pPr>
              <a:t>‹#›</a:t>
            </a:fld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925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2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18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95625" y="514350"/>
            <a:ext cx="3717925" cy="2574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7285" y="3254291"/>
            <a:ext cx="7238110" cy="3087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 smtClean="0"/>
              <a:t>마스터 텍스트 스타일을 편집합니다</a:t>
            </a:r>
          </a:p>
          <a:p>
            <a:pPr lvl="1"/>
            <a:r>
              <a:rPr lang="ko-KR" altLang="en-US" noProof="0" dirty="0" smtClean="0"/>
              <a:t>둘째 수준</a:t>
            </a:r>
          </a:p>
          <a:p>
            <a:pPr lvl="2"/>
            <a:r>
              <a:rPr lang="ko-KR" altLang="en-US" noProof="0" dirty="0" smtClean="0"/>
              <a:t>셋째 수준</a:t>
            </a:r>
          </a:p>
          <a:p>
            <a:pPr lvl="3"/>
            <a:r>
              <a:rPr lang="ko-KR" altLang="en-US" noProof="0" dirty="0" smtClean="0"/>
              <a:t>넷째 수준</a:t>
            </a:r>
          </a:p>
          <a:p>
            <a:pPr lvl="4"/>
            <a:r>
              <a:rPr lang="ko-KR" altLang="en-US" noProof="0" dirty="0" smtClean="0"/>
              <a:t>다섯째 수준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2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18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9A87A856-0095-494B-A1EB-DAD9DB107C8F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128021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지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9345488" y="6525344"/>
            <a:ext cx="64807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41C62D-11DA-4B3C-95BA-2F1C14FD1816}" type="slidenum">
              <a:rPr kumimoji="0" lang="ko-KR" alt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"/>
                <a:ea typeface="나눔고딕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고딕"/>
              <a:ea typeface="나눔고딕"/>
            </a:endParaRPr>
          </a:p>
        </p:txBody>
      </p:sp>
      <p:pic>
        <p:nvPicPr>
          <p:cNvPr id="9" name="Picture 15" descr="7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9053" y="-23146"/>
            <a:ext cx="7050285" cy="626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내용 개체 틀 4"/>
          <p:cNvSpPr>
            <a:spLocks noGrp="1"/>
          </p:cNvSpPr>
          <p:nvPr>
            <p:ph sz="quarter" idx="10"/>
          </p:nvPr>
        </p:nvSpPr>
        <p:spPr>
          <a:xfrm>
            <a:off x="200025" y="438297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내용 개체 틀 4"/>
          <p:cNvSpPr>
            <a:spLocks noGrp="1"/>
          </p:cNvSpPr>
          <p:nvPr>
            <p:ph sz="quarter" idx="11"/>
          </p:nvPr>
        </p:nvSpPr>
        <p:spPr>
          <a:xfrm>
            <a:off x="5031346" y="3587462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6" name="내용 개체 틀 4"/>
          <p:cNvSpPr>
            <a:spLocks noGrp="1"/>
          </p:cNvSpPr>
          <p:nvPr>
            <p:ph sz="quarter" idx="12"/>
          </p:nvPr>
        </p:nvSpPr>
        <p:spPr>
          <a:xfrm>
            <a:off x="5031346" y="434915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7" name="내용 개체 틀 4"/>
          <p:cNvSpPr>
            <a:spLocks noGrp="1"/>
          </p:cNvSpPr>
          <p:nvPr>
            <p:ph sz="quarter" idx="13"/>
          </p:nvPr>
        </p:nvSpPr>
        <p:spPr>
          <a:xfrm>
            <a:off x="200025" y="3587462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5457056" y="115888"/>
            <a:ext cx="4218757" cy="217487"/>
          </a:xfrm>
          <a:prstGeom prst="rect">
            <a:avLst/>
          </a:prstGeom>
        </p:spPr>
        <p:txBody>
          <a:bodyPr/>
          <a:lstStyle>
            <a:lvl1pPr algn="r">
              <a:defRPr sz="1100" baseline="0">
                <a:solidFill>
                  <a:srgbClr val="FF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dirty="0" smtClean="0"/>
              <a:t>추진실적 별표</a:t>
            </a:r>
            <a:r>
              <a:rPr lang="en-US" altLang="ko-KR" dirty="0" smtClean="0"/>
              <a:t>1) 1</a:t>
            </a:r>
            <a:r>
              <a:rPr lang="ko-KR" altLang="en-US" dirty="0" smtClean="0"/>
              <a:t>장에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그래프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7675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내지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9345488" y="6525344"/>
            <a:ext cx="64807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41C62D-11DA-4B3C-95BA-2F1C14FD1816}" type="slidenum">
              <a:rPr kumimoji="0" lang="ko-KR" alt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"/>
                <a:ea typeface="나눔고딕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고딕"/>
              <a:ea typeface="나눔고딕"/>
            </a:endParaRPr>
          </a:p>
        </p:txBody>
      </p:sp>
      <p:pic>
        <p:nvPicPr>
          <p:cNvPr id="9" name="Picture 15" descr="7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9053" y="-23146"/>
            <a:ext cx="7050285" cy="626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내용 개체 틀 4"/>
          <p:cNvSpPr>
            <a:spLocks noGrp="1"/>
          </p:cNvSpPr>
          <p:nvPr>
            <p:ph sz="quarter" idx="10"/>
          </p:nvPr>
        </p:nvSpPr>
        <p:spPr>
          <a:xfrm>
            <a:off x="632073" y="548680"/>
            <a:ext cx="8713415" cy="55829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0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5457056" y="115888"/>
            <a:ext cx="4218757" cy="217487"/>
          </a:xfrm>
          <a:prstGeom prst="rect">
            <a:avLst/>
          </a:prstGeom>
        </p:spPr>
        <p:txBody>
          <a:bodyPr/>
          <a:lstStyle>
            <a:lvl1pPr algn="r">
              <a:defRPr sz="1100" baseline="0">
                <a:solidFill>
                  <a:srgbClr val="FF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dirty="0" smtClean="0"/>
              <a:t>추진실적 별표</a:t>
            </a:r>
            <a:r>
              <a:rPr lang="en-US" altLang="ko-KR" dirty="0" smtClean="0"/>
              <a:t>2) 1</a:t>
            </a:r>
            <a:r>
              <a:rPr lang="ko-KR" altLang="en-US" dirty="0" smtClean="0"/>
              <a:t>장에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 그래프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8695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7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594405">
                  <a:alpha val="34902"/>
                </a:srgbClr>
              </a:clrFrom>
              <a:clrTo>
                <a:srgbClr val="59440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9053" y="-23145"/>
            <a:ext cx="2643029" cy="235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ncc_black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1352" y="6165304"/>
            <a:ext cx="1444054" cy="39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4311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표지(고객사로고 있는것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0" y="2708920"/>
            <a:ext cx="9906000" cy="928692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latin typeface="+mj-ea"/>
                <a:ea typeface="+mj-ea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3" name="Picture 2" descr="C:\Users\ncc\Desktop\류인범\서무\확간\슬로건_배경투명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72" y="5445224"/>
            <a:ext cx="2469296" cy="9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406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679" r:id="rId1"/>
    <p:sldLayoutId id="2147484680" r:id="rId2"/>
    <p:sldLayoutId id="2147484678" r:id="rId3"/>
    <p:sldLayoutId id="2147484677" r:id="rId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2pPr>
      <a:lvl3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3pPr>
      <a:lvl4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4pPr>
      <a:lvl5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5pPr>
      <a:lvl6pPr marL="4572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6pPr>
      <a:lvl7pPr marL="9144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7pPr>
      <a:lvl8pPr marL="13716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8pPr>
      <a:lvl9pPr marL="18288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9pPr>
    </p:titleStyle>
    <p:bodyStyle>
      <a:lvl1pPr algn="l" rtl="0" eaLnBrk="0" fontAlgn="base" latinLnBrk="1" hangingPunct="0">
        <a:lnSpc>
          <a:spcPct val="120000"/>
        </a:lnSpc>
        <a:spcBef>
          <a:spcPct val="0"/>
        </a:spcBef>
        <a:spcAft>
          <a:spcPct val="0"/>
        </a:spcAft>
        <a:buFont typeface="Wingdings" pitchFamily="2" charset="2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577850" indent="-196850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Font typeface="Wingdings" pitchFamily="2" charset="2"/>
        <a:buChar char="l"/>
        <a:defRPr kumimoji="1" sz="12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2pPr>
      <a:lvl3pPr marL="965200" indent="-196850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Font typeface="Wingdings" pitchFamily="2" charset="2"/>
        <a:buChar char="w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3pPr>
      <a:lvl4pPr marL="1336675" indent="-180975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Char char="•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4pPr>
      <a:lvl5pPr marL="1724025" indent="-196850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5pPr>
      <a:lvl6pPr marL="21812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6pPr>
      <a:lvl7pPr marL="26384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7pPr>
      <a:lvl8pPr marL="30956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8pPr>
      <a:lvl9pPr marL="35528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2"/>
          </p:nvPr>
        </p:nvSpPr>
        <p:spPr>
          <a:xfrm>
            <a:off x="0" y="2060848"/>
            <a:ext cx="9906000" cy="1512168"/>
          </a:xfrm>
        </p:spPr>
        <p:txBody>
          <a:bodyPr/>
          <a:lstStyle/>
          <a:p>
            <a:pPr lvl="0"/>
            <a:r>
              <a:rPr lang="ko-KR" altLang="en-US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온라인 사본발급</a:t>
            </a:r>
            <a:r>
              <a:rPr lang="en-US" altLang="ko-KR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본인신청</a:t>
            </a:r>
            <a:r>
              <a:rPr lang="en-US" altLang="ko-KR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r>
              <a:rPr lang="ko-KR" altLang="en-US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안내 가이드</a:t>
            </a:r>
            <a:endParaRPr lang="en-US" altLang="ko-KR" sz="44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vl="0"/>
            <a:r>
              <a:rPr lang="en-US" altLang="ko-KR" sz="2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2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의료정보통합창구</a:t>
            </a:r>
            <a:r>
              <a:rPr lang="en-US" altLang="ko-KR" sz="2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endParaRPr lang="ko-KR" altLang="en-US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텍스트 개체 틀 1"/>
          <p:cNvSpPr txBox="1">
            <a:spLocks/>
          </p:cNvSpPr>
          <p:nvPr/>
        </p:nvSpPr>
        <p:spPr>
          <a:xfrm>
            <a:off x="0" y="3212976"/>
            <a:ext cx="9906000" cy="928692"/>
          </a:xfrm>
          <a:prstGeom prst="rect">
            <a:avLst/>
          </a:prstGeom>
        </p:spPr>
        <p:txBody>
          <a:bodyPr anchor="ctr"/>
          <a:lstStyle>
            <a:lvl1pPr algn="ctr" rtl="0" eaLnBrk="0" fontAlgn="base" latinLnBrk="1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defRPr kumimoji="1" sz="48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577850" indent="-196850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l"/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65200" indent="-196850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w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36675" indent="-180975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724025" indent="-196850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1812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6384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0956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5528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endParaRPr lang="ko-KR" altLang="en-US" sz="3200" kern="0" dirty="0"/>
          </a:p>
        </p:txBody>
      </p:sp>
    </p:spTree>
    <p:extLst>
      <p:ext uri="{BB962C8B-B14F-4D97-AF65-F5344CB8AC3E}">
        <p14:creationId xmlns:p14="http://schemas.microsoft.com/office/powerpoint/2010/main" val="1157147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996" y="613732"/>
            <a:ext cx="6688675" cy="5458008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 bwMode="auto">
          <a:xfrm>
            <a:off x="3800872" y="3861048"/>
            <a:ext cx="1872208" cy="86409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6" name="직선 화살표 연결선 5"/>
          <p:cNvCxnSpPr/>
          <p:nvPr/>
        </p:nvCxnSpPr>
        <p:spPr bwMode="auto">
          <a:xfrm>
            <a:off x="5673080" y="4581128"/>
            <a:ext cx="49937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모서리가 둥근 직사각형 9"/>
          <p:cNvSpPr/>
          <p:nvPr/>
        </p:nvSpPr>
        <p:spPr bwMode="auto">
          <a:xfrm>
            <a:off x="6172458" y="4338604"/>
            <a:ext cx="1725365" cy="5305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온라인 발급신청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클릭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5" name="직사각형 14"/>
          <p:cNvSpPr/>
          <p:nvPr/>
        </p:nvSpPr>
        <p:spPr bwMode="auto">
          <a:xfrm>
            <a:off x="4865814" y="4365103"/>
            <a:ext cx="735257" cy="27691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013500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04" y="169261"/>
            <a:ext cx="7874791" cy="5832648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 bwMode="auto">
          <a:xfrm>
            <a:off x="1568624" y="3212976"/>
            <a:ext cx="3887103" cy="1094313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sp>
        <p:nvSpPr>
          <p:cNvPr id="3" name="모서리가 둥근 직사각형 2"/>
          <p:cNvSpPr/>
          <p:nvPr/>
        </p:nvSpPr>
        <p:spPr bwMode="auto">
          <a:xfrm>
            <a:off x="5931520" y="3011145"/>
            <a:ext cx="3434668" cy="1296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본인인증 절차를 거쳐 로그인</a:t>
            </a:r>
            <a:endParaRPr lang="en-US" altLang="ko-KR" sz="11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100" b="1" kern="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환자번호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는</a:t>
            </a:r>
            <a:r>
              <a:rPr lang="ko-KR" altLang="en-US" sz="1100" b="1" kern="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환자카드 또는 영수증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을 확인해주세요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  <a:p>
            <a:pPr eaLnBrk="0" latinLnBrk="1" hangingPunct="0">
              <a:lnSpc>
                <a:spcPct val="150000"/>
              </a:lnSpc>
            </a:pPr>
            <a:endParaRPr lang="en-US" altLang="ko-KR" sz="8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관련근거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의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료법 시행규칙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13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조의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항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endParaRPr lang="en-US" altLang="ko-KR" sz="11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cxnSp>
        <p:nvCxnSpPr>
          <p:cNvPr id="12" name="직선 화살표 연결선 11"/>
          <p:cNvCxnSpPr/>
          <p:nvPr/>
        </p:nvCxnSpPr>
        <p:spPr bwMode="auto">
          <a:xfrm>
            <a:off x="5455727" y="3390900"/>
            <a:ext cx="591021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1792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704528" y="116632"/>
            <a:ext cx="6408712" cy="6570736"/>
            <a:chOff x="704528" y="116632"/>
            <a:chExt cx="6408712" cy="6570736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528" y="116632"/>
              <a:ext cx="6408712" cy="6570736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125" y="1180611"/>
              <a:ext cx="6161099" cy="4145535"/>
            </a:xfrm>
            <a:prstGeom prst="rect">
              <a:avLst/>
            </a:prstGeom>
          </p:spPr>
        </p:pic>
      </p:grpSp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 bwMode="auto">
          <a:xfrm>
            <a:off x="920552" y="635500"/>
            <a:ext cx="5976664" cy="489243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9" name="직선 화살표 연결선 8"/>
          <p:cNvCxnSpPr/>
          <p:nvPr/>
        </p:nvCxnSpPr>
        <p:spPr bwMode="auto">
          <a:xfrm>
            <a:off x="6897216" y="850529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모서리가 둥근 직사각형 3"/>
          <p:cNvSpPr/>
          <p:nvPr/>
        </p:nvSpPr>
        <p:spPr bwMode="auto">
          <a:xfrm>
            <a:off x="7404781" y="521046"/>
            <a:ext cx="2012715" cy="6879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환자의 진료내역 조회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발급에 영향 없는 단순 조회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2476500" y="1285386"/>
            <a:ext cx="2764532" cy="52819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6030743" y="1260447"/>
            <a:ext cx="3384376" cy="3434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수진일정을 </a:t>
            </a:r>
            <a:r>
              <a:rPr lang="ko-KR" altLang="en-US" sz="1100" b="1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참고하여 사본요청 진료기간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설정</a:t>
            </a:r>
          </a:p>
        </p:txBody>
      </p:sp>
      <p:cxnSp>
        <p:nvCxnSpPr>
          <p:cNvPr id="12" name="직선 화살표 연결선 11"/>
          <p:cNvCxnSpPr/>
          <p:nvPr/>
        </p:nvCxnSpPr>
        <p:spPr bwMode="auto">
          <a:xfrm>
            <a:off x="5241032" y="1412776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모서리가 둥근 직사각형 10"/>
          <p:cNvSpPr/>
          <p:nvPr/>
        </p:nvSpPr>
        <p:spPr bwMode="auto">
          <a:xfrm>
            <a:off x="6897216" y="3061955"/>
            <a:ext cx="2517903" cy="7247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원하는 의무기록서식 선택과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세부 서식 선택 및 상세요구사항 작성</a:t>
            </a: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7256793" y="5442415"/>
            <a:ext cx="2158326" cy="6281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용도 선택 후 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저장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개의 용도만 신청 가능합니다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953804" y="5525470"/>
            <a:ext cx="5727388" cy="540971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17" name="직선 화살표 연결선 16"/>
          <p:cNvCxnSpPr/>
          <p:nvPr/>
        </p:nvCxnSpPr>
        <p:spPr bwMode="auto">
          <a:xfrm>
            <a:off x="6697818" y="5805264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600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1352" y="6155431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260648"/>
            <a:ext cx="7992888" cy="6399608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 bwMode="auto">
          <a:xfrm>
            <a:off x="4808984" y="5659663"/>
            <a:ext cx="2452119" cy="9915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신청내용을 최종 확인 후 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제출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수정을 원하시면 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뒤로가기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제출 후에는 수정이 불가능합니다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702115" y="4550857"/>
            <a:ext cx="5059398" cy="36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latinLnBrk="1" hangingPunct="0">
              <a:lnSpc>
                <a:spcPct val="110000"/>
              </a:lnSpc>
            </a:pPr>
            <a:r>
              <a:rPr lang="ko-KR" altLang="en-US" sz="1100" b="1" kern="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</a:t>
            </a:r>
            <a:r>
              <a:rPr lang="ko-KR" altLang="en-US" sz="1100" b="1" kern="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발급비용은 </a:t>
            </a:r>
            <a:r>
              <a:rPr lang="ko-KR" altLang="en-US" sz="1100" b="1" kern="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매수에 따라 결정되며 카드결제 화면에서 확인하실 수 </a:t>
            </a:r>
            <a:r>
              <a:rPr lang="ko-KR" altLang="en-US" sz="1100" b="1" kern="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있습니다 </a:t>
            </a: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73482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52" y="548680"/>
            <a:ext cx="6169192" cy="55816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 bwMode="auto">
          <a:xfrm>
            <a:off x="3392472" y="4376399"/>
            <a:ext cx="648073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6" name="꺾인 연결선 5"/>
          <p:cNvCxnSpPr/>
          <p:nvPr/>
        </p:nvCxnSpPr>
        <p:spPr bwMode="auto">
          <a:xfrm>
            <a:off x="3368823" y="4668902"/>
            <a:ext cx="720082" cy="288034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모서리가 둥근 직사각형 7"/>
          <p:cNvSpPr/>
          <p:nvPr/>
        </p:nvSpPr>
        <p:spPr bwMode="auto">
          <a:xfrm>
            <a:off x="4160912" y="4689142"/>
            <a:ext cx="1584176" cy="5040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사본발급 진행 상태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확인 가능합니다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 t="4389" r="4796" b="4553"/>
          <a:stretch/>
        </p:blipFill>
        <p:spPr>
          <a:xfrm>
            <a:off x="4880442" y="764704"/>
            <a:ext cx="4442108" cy="3924438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 bwMode="auto">
          <a:xfrm>
            <a:off x="4971448" y="2132856"/>
            <a:ext cx="4298536" cy="72008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4446323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t="5073" r="4578" b="9072"/>
          <a:stretch/>
        </p:blipFill>
        <p:spPr>
          <a:xfrm>
            <a:off x="6393160" y="3604239"/>
            <a:ext cx="573467" cy="27204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36" b="5022"/>
          <a:stretch/>
        </p:blipFill>
        <p:spPr>
          <a:xfrm>
            <a:off x="6358662" y="3934803"/>
            <a:ext cx="610562" cy="29390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12" y="4264471"/>
            <a:ext cx="633749" cy="30141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933" y="4606935"/>
            <a:ext cx="626019" cy="285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662" y="4923656"/>
            <a:ext cx="680120" cy="30914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42" b="3001"/>
          <a:stretch/>
        </p:blipFill>
        <p:spPr>
          <a:xfrm>
            <a:off x="560512" y="3356992"/>
            <a:ext cx="6984776" cy="3168352"/>
          </a:xfrm>
          <a:prstGeom prst="rect">
            <a:avLst/>
          </a:prstGeom>
        </p:spPr>
      </p:pic>
      <p:sp>
        <p:nvSpPr>
          <p:cNvPr id="15" name="모서리가 둥근 직사각형 14"/>
          <p:cNvSpPr/>
          <p:nvPr/>
        </p:nvSpPr>
        <p:spPr bwMode="auto">
          <a:xfrm>
            <a:off x="7689304" y="3692093"/>
            <a:ext cx="2016224" cy="2676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최종 제출 전 상태</a:t>
            </a:r>
          </a:p>
        </p:txBody>
      </p:sp>
      <p:sp>
        <p:nvSpPr>
          <p:cNvPr id="16" name="모서리가 둥근 직사각형 15"/>
          <p:cNvSpPr/>
          <p:nvPr/>
        </p:nvSpPr>
        <p:spPr bwMode="auto">
          <a:xfrm>
            <a:off x="7689304" y="3996752"/>
            <a:ext cx="2016224" cy="39500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신청내역 확인 및 사본 생성중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en-US" altLang="ko-KR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평일기준 약 </a:t>
            </a:r>
            <a:r>
              <a:rPr lang="en-US" altLang="ko-KR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1~2</a:t>
            </a:r>
            <a:r>
              <a:rPr lang="ko-KR" altLang="en-US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 소요</a:t>
            </a:r>
            <a:r>
              <a:rPr lang="en-US" altLang="ko-KR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9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 bwMode="auto">
          <a:xfrm>
            <a:off x="7689304" y="4415930"/>
            <a:ext cx="2016224" cy="2676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 생성 완료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 가능</a:t>
            </a: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7689304" y="4734405"/>
            <a:ext cx="2016224" cy="2676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 완료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 출력 가능</a:t>
            </a:r>
          </a:p>
        </p:txBody>
      </p:sp>
      <p:sp>
        <p:nvSpPr>
          <p:cNvPr id="23" name="모서리가 둥근 직사각형 22"/>
          <p:cNvSpPr/>
          <p:nvPr/>
        </p:nvSpPr>
        <p:spPr bwMode="auto">
          <a:xfrm>
            <a:off x="7906185" y="1097821"/>
            <a:ext cx="1584176" cy="5040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사본발급 진행 상태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확인 가능합니다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9"/>
          <a:srcRect l="2960"/>
          <a:stretch/>
        </p:blipFill>
        <p:spPr>
          <a:xfrm>
            <a:off x="574198" y="372961"/>
            <a:ext cx="6960062" cy="3005484"/>
          </a:xfrm>
          <a:prstGeom prst="rect">
            <a:avLst/>
          </a:prstGeom>
        </p:spPr>
      </p:pic>
      <p:cxnSp>
        <p:nvCxnSpPr>
          <p:cNvPr id="9" name="꺾인 연결선 8"/>
          <p:cNvCxnSpPr/>
          <p:nvPr/>
        </p:nvCxnSpPr>
        <p:spPr bwMode="auto">
          <a:xfrm rot="16200000" flipH="1">
            <a:off x="6927568" y="408573"/>
            <a:ext cx="276967" cy="1678314"/>
          </a:xfrm>
          <a:prstGeom prst="bentConnector2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직사각형 19"/>
          <p:cNvSpPr/>
          <p:nvPr/>
        </p:nvSpPr>
        <p:spPr bwMode="auto">
          <a:xfrm>
            <a:off x="5778370" y="809789"/>
            <a:ext cx="86409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35062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1"/>
          <a:stretch/>
        </p:blipFill>
        <p:spPr>
          <a:xfrm>
            <a:off x="560512" y="260649"/>
            <a:ext cx="6984776" cy="626469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"/>
          <a:stretch/>
        </p:blipFill>
        <p:spPr>
          <a:xfrm>
            <a:off x="1784648" y="1054745"/>
            <a:ext cx="4320480" cy="4102447"/>
          </a:xfrm>
          <a:prstGeom prst="rect">
            <a:avLst/>
          </a:prstGeom>
          <a:ln>
            <a:noFill/>
          </a:ln>
        </p:spPr>
      </p:pic>
      <p:sp>
        <p:nvSpPr>
          <p:cNvPr id="4" name="모서리가 둥근 직사각형 3"/>
          <p:cNvSpPr/>
          <p:nvPr/>
        </p:nvSpPr>
        <p:spPr bwMode="auto">
          <a:xfrm>
            <a:off x="6321152" y="1772816"/>
            <a:ext cx="3217298" cy="23372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eaLnBrk="0" latinLnBrk="1" hangingPunct="0">
              <a:lnSpc>
                <a:spcPct val="150000"/>
              </a:lnSpc>
            </a:pPr>
            <a:r>
              <a:rPr lang="en-US" altLang="ko-KR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결제하기</a:t>
            </a:r>
            <a:r>
              <a:rPr lang="en-US" altLang="ko-KR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  <a:r>
              <a:rPr lang="ko-KR" altLang="en-US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sz="1400" b="1" kern="0" dirty="0" smtClean="0">
              <a:solidFill>
                <a:srgbClr val="0000FF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 smtClean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최종 </a:t>
            </a:r>
            <a:r>
              <a:rPr lang="ko-KR" altLang="en-US" sz="1100" b="1" kern="0" dirty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 금액을 </a:t>
            </a:r>
            <a:r>
              <a:rPr lang="ko-KR" altLang="en-US" sz="1100" b="1" kern="0" dirty="0" smtClean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반드시 확인 후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</a:t>
            </a:r>
            <a:endParaRPr lang="en-US" altLang="ko-KR" sz="1100" b="1" kern="0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endParaRPr lang="en-US" altLang="ko-KR" sz="8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예상보다 많은 금액이 발생하여 </a:t>
            </a:r>
            <a:endParaRPr lang="en-US" altLang="ko-KR" sz="1100" b="1" kern="0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발급을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원하지 않으신다면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결제하지 않고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새로 신청 바랍니다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신청기간을 길게 설정하시거나</a:t>
            </a:r>
            <a:endParaRPr lang="en-US" altLang="ko-KR" sz="1100" b="1" kern="0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많은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서식 선택 시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많은 비용이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발생됩니다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11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4872754" y="4110024"/>
            <a:ext cx="1080120" cy="71184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9130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2" y="236762"/>
            <a:ext cx="9127672" cy="5834978"/>
          </a:xfrm>
          <a:prstGeom prst="rect">
            <a:avLst/>
          </a:prstGeom>
          <a:ln>
            <a:noFill/>
          </a:ln>
        </p:spPr>
      </p:pic>
      <p:sp>
        <p:nvSpPr>
          <p:cNvPr id="14" name="직사각형 13"/>
          <p:cNvSpPr/>
          <p:nvPr/>
        </p:nvSpPr>
        <p:spPr bwMode="auto">
          <a:xfrm>
            <a:off x="455251" y="583640"/>
            <a:ext cx="516813" cy="464656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953804" y="567163"/>
            <a:ext cx="774132" cy="4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800" b="1" kern="0" dirty="0" smtClean="0">
                <a:solidFill>
                  <a:srgbClr val="0000FF"/>
                </a:solidFill>
                <a:latin typeface="+mj-ea"/>
                <a:ea typeface="+mj-ea"/>
                <a:cs typeface="+mj-cs"/>
              </a:rPr>
              <a:t>①</a:t>
            </a:r>
            <a:endParaRPr kumimoji="1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32" name="모서리가 둥근 직사각형 31"/>
          <p:cNvSpPr/>
          <p:nvPr/>
        </p:nvSpPr>
        <p:spPr bwMode="auto">
          <a:xfrm>
            <a:off x="3913335" y="3645024"/>
            <a:ext cx="3341831" cy="2016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400" b="1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출력하기</a:t>
            </a:r>
            <a:r>
              <a:rPr lang="en-US" altLang="ko-KR" sz="1400" b="1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  <a:endParaRPr lang="en-US" altLang="ko-KR" sz="1400" b="1" dirty="0">
              <a:solidFill>
                <a:srgbClr val="0000FF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① 프린터 버튼 클릭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주의사항 반드시 확인 후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②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확인 함 √ 체크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③ 출력하기 클릭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주의사항 미확인으로 인한 취소는 불가합니다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203" y="993895"/>
            <a:ext cx="3259331" cy="2472849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3909441" y="1005248"/>
            <a:ext cx="3228536" cy="2432864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992182" y="3036352"/>
            <a:ext cx="415498" cy="46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800" b="1" kern="0" dirty="0" smtClean="0">
                <a:solidFill>
                  <a:srgbClr val="0000FF"/>
                </a:solidFill>
                <a:latin typeface="+mj-ea"/>
                <a:ea typeface="+mj-ea"/>
                <a:cs typeface="+mj-cs"/>
              </a:rPr>
              <a:t>②</a:t>
            </a:r>
            <a:endParaRPr kumimoji="1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542129" y="3038404"/>
            <a:ext cx="415498" cy="462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494558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" y="654330"/>
            <a:ext cx="9360408" cy="5401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3421170" y="5517232"/>
            <a:ext cx="3063659" cy="49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이용해주셔서 감사합니다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kumimoji="1" lang="ko-KR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9811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광선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elio typo">
      <a:majorFont>
        <a:latin typeface="나눔고딕 ExtraBold"/>
        <a:ea typeface="나눔고딕 ExtraBold"/>
        <a:cs typeface=""/>
      </a:majorFont>
      <a:minorFont>
        <a:latin typeface="나눔고딕"/>
        <a:ea typeface="나눔고딕"/>
        <a:cs typeface="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31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 sz="1600" b="1" smtClean="0">
            <a:latin typeface="+mn-ea"/>
            <a:ea typeface="+mn-ea"/>
          </a:defRPr>
        </a:defPPr>
      </a:lstStyle>
    </a:spDef>
    <a:lnDef>
      <a:spPr bwMode="auto">
        <a:noFill/>
        <a:ln w="317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90000" rIns="91440" bIns="90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1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800" i="0" u="none" strike="noStrike" kern="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j-ea"/>
            <a:ea typeface="+mj-ea"/>
            <a:cs typeface="+mj-cs"/>
          </a:defRPr>
        </a:defPPr>
      </a:lstStyle>
    </a:tx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0000"/>
        </a:dk1>
        <a:lt1>
          <a:srgbClr val="FFFFFF"/>
        </a:lt1>
        <a:dk2>
          <a:srgbClr val="003366"/>
        </a:dk2>
        <a:lt2>
          <a:srgbClr val="DDDDDD"/>
        </a:lt2>
        <a:accent1>
          <a:srgbClr val="99CC00"/>
        </a:accent1>
        <a:accent2>
          <a:srgbClr val="0099CC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008AB9"/>
        </a:accent6>
        <a:hlink>
          <a:srgbClr val="FFCC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327537</TotalTime>
  <Words>217</Words>
  <Application>Microsoft Office PowerPoint</Application>
  <PresentationFormat>A4 용지(210x297mm)</PresentationFormat>
  <Paragraphs>46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9" baseType="lpstr">
      <vt:lpstr>HY헤드라인M</vt:lpstr>
      <vt:lpstr>바탕</vt:lpstr>
      <vt:lpstr>나눔고딕</vt:lpstr>
      <vt:lpstr>굴림</vt:lpstr>
      <vt:lpstr>함초롬돋움</vt:lpstr>
      <vt:lpstr>Wingdings</vt:lpstr>
      <vt:lpstr>나눔고딕 ExtraBold</vt:lpstr>
      <vt:lpstr>Arial</vt:lpstr>
      <vt:lpstr>표지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가립회계법인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KJH</dc:creator>
  <cp:lastModifiedBy>ncc</cp:lastModifiedBy>
  <cp:revision>18002</cp:revision>
  <cp:lastPrinted>2021-07-26T23:43:30Z</cp:lastPrinted>
  <dcterms:created xsi:type="dcterms:W3CDTF">1999-11-26T05:46:53Z</dcterms:created>
  <dcterms:modified xsi:type="dcterms:W3CDTF">2022-09-26T00:26:35Z</dcterms:modified>
</cp:coreProperties>
</file>